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7"/>
  </p:notesMasterIdLst>
  <p:sldIdLst>
    <p:sldId id="390" r:id="rId3"/>
    <p:sldId id="442" r:id="rId4"/>
    <p:sldId id="447" r:id="rId5"/>
    <p:sldId id="445" r:id="rId6"/>
    <p:sldId id="441" r:id="rId7"/>
    <p:sldId id="443" r:id="rId8"/>
    <p:sldId id="446" r:id="rId9"/>
    <p:sldId id="448" r:id="rId10"/>
    <p:sldId id="433" r:id="rId11"/>
    <p:sldId id="436" r:id="rId12"/>
    <p:sldId id="444" r:id="rId13"/>
    <p:sldId id="439" r:id="rId14"/>
    <p:sldId id="449" r:id="rId15"/>
    <p:sldId id="450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1727"/>
          </a:xfrm>
          <a:prstGeom prst="rect">
            <a:avLst/>
          </a:prstGeom>
        </p:spPr>
        <p:txBody>
          <a:bodyPr vert="horz" lIns="96664" tIns="48332" rIns="96664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7"/>
          </a:xfrm>
          <a:prstGeom prst="rect">
            <a:avLst/>
          </a:prstGeom>
        </p:spPr>
        <p:txBody>
          <a:bodyPr vert="horz" lIns="96664" tIns="48332" rIns="96664" bIns="48332" rtlCol="0"/>
          <a:lstStyle>
            <a:lvl1pPr algn="r">
              <a:defRPr sz="1300"/>
            </a:lvl1pPr>
          </a:lstStyle>
          <a:p>
            <a:fld id="{101F5017-D21C-4A03-B007-5B7A7C1E2BCE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198563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4" tIns="48332" rIns="96664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64" tIns="48332" rIns="96664" bIns="483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1726"/>
          </a:xfrm>
          <a:prstGeom prst="rect">
            <a:avLst/>
          </a:prstGeom>
        </p:spPr>
        <p:txBody>
          <a:bodyPr vert="horz" lIns="96664" tIns="48332" rIns="96664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6664" tIns="48332" rIns="96664" bIns="48332" rtlCol="0" anchor="b"/>
          <a:lstStyle>
            <a:lvl1pPr algn="r">
              <a:defRPr sz="1300"/>
            </a:lvl1pPr>
          </a:lstStyle>
          <a:p>
            <a:fld id="{6985E437-609B-40F4-918A-B8AF2D65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62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13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6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35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65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8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2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83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71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04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63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62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99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74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5E437-609B-40F4-918A-B8AF2D656B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1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E8F42-3063-422F-887F-D019E50AE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B3274-CD10-41D7-9584-797D04480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3CBCF-E2A3-4DDE-B659-42E761D1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81C03-4505-4EE5-832C-8762E2963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F9474-5556-4963-829B-642B9919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1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E5AC-C3F1-44D4-95F4-F9977076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9D959-57EB-461F-BF9F-1B300C14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52906-145A-487E-B6F6-E4E753CB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C7D93-FC36-4C1D-92E3-1DCE4CF6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4360B-B155-47C6-957F-A9C833E6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6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1E9F30-BF12-4E63-83C7-022F99580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3BC4-D8F9-4882-B883-B3C445DDD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51751-59B0-4544-870B-B6EF8E33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9435-692F-4144-8BD5-072E6A42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A5166-412A-4AEE-A3F7-97DC646D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7D7F3-EFAA-4F0D-B082-0B69C962076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2" cstate="print"/>
          <a:srcRect b="7156"/>
          <a:stretch>
            <a:fillRect/>
          </a:stretch>
        </p:blipFill>
        <p:spPr bwMode="auto">
          <a:xfrm>
            <a:off x="0" y="6096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colorchange_epa_seal pantone tr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7600" y="152400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/>
          <p:cNvPicPr>
            <a:picLocks noChangeAspect="1" noChangeArrowheads="1"/>
          </p:cNvPicPr>
          <p:nvPr userDrawn="1"/>
        </p:nvPicPr>
        <p:blipFill>
          <a:blip r:embed="rId2" cstate="print"/>
          <a:srcRect b="7156"/>
          <a:stretch>
            <a:fillRect/>
          </a:stretch>
        </p:blipFill>
        <p:spPr bwMode="auto">
          <a:xfrm>
            <a:off x="0" y="6096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colorchange_epa_seal pantone tri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37600" y="152400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1295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14E98-C011-45C1-ACF6-ED82E6D773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07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C75B7-EA22-442D-B1C4-A159D0EE4D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92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B5195-A96A-403D-ACF5-8F27F0E65A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7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13697-D562-4B23-AB54-EFDF85C28E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23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FC3F4-DFE4-4D1D-80F3-E92A753E6B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57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C79E3-3249-413A-8E66-5C38D9DDCB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635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B9C05-57BE-4836-87C3-6BC519A4F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6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E7A5-1871-4DBB-93E2-7F80B4AB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65BA9-9CA8-42C9-B80D-BE34D99E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A3921-E29B-4055-A6EF-88E51F14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7B997-CCD3-4C72-AAAF-2E0D833BD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BD1E5-70C4-4B2A-AD16-FCA51CC0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2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C46A7-448C-483D-A90D-9971B8D8EC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354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8ABEB-76AE-48D1-8348-A5B82D7CDA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259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8018B-1E5E-4376-B845-3A4CF4B200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7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FB82-E827-49EE-902A-30FF6CDB3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24B3E-09F5-4B0D-B6AB-5D72D04E5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D0E36-40D2-47AC-80A9-2B46C8EE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4CC97-58F3-4028-B848-1939350E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58CC-FEA6-44FC-8833-D530DAA7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3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4DBB-E71A-44A5-9AE7-326603A8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4C238-D3FC-4199-93A9-A9441F738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A4221-E74F-4B17-B963-283864AD6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90381-076D-49E0-9B31-60E93404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24C89-778E-492C-B1EC-A7EC1614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8FA34-7184-47DD-B01C-8A17BB80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A835-886F-4379-9657-EECDEF5A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7292B-03E3-4930-A8CC-004DA3F62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47159-A037-4728-996C-C590F1DA2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CE885-1CE6-4D89-AEB6-53321958F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05C97-8D11-431A-ACFF-EDEA59223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F4232B-C09B-4E98-AD9C-754162BB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656245-A744-4D69-BB27-90248BD6E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E838B-8083-4EBB-B40F-D73CECFA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4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3ACB-2E12-4D13-97B0-B92229B0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D48CC-5651-4E96-8542-1DB5CEF4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8E472-BD0D-4203-B699-7A7FD47F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C924AA-E025-43FB-8A81-F97C40A0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4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C80295-0135-4C5E-96A0-7461195D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23B11-4DF8-4298-90D4-04AA3C18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B378C2-F3BE-423C-AF43-15AA969CA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3BE2E-C0A8-498A-B3C9-62D17858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E29DB-E385-49BA-8785-D6DC7D63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5CCAF-6499-4852-A7D4-C025D0E6A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00795-C5E5-478A-9D8F-A7A6A825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7D5D3-FA5D-4555-9399-4E495B5A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A8B92-4FBD-4912-BA9A-9D296272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1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31294-F7E4-4CDF-A22D-58915760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3BFBD5-7729-45BD-B38C-B7AD2A33C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D77ED7-B363-4CB7-8CE2-8E02A05DA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66B7D-B957-4110-B938-ADB3B2B6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252EA-7AC5-48B5-BF2A-FB2353BA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6567-F0B5-4D8C-84B0-537262CC2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FA4ADA-2878-47B9-8230-B9623331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99DF1-5F43-481D-B42E-6140D9C91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09A00-80DF-41E9-99B5-6DA671FF7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329D-C5E8-4198-90F5-6602FFEF2B70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F6428-A3A5-4342-B33D-5B7A48EBF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39D84-2F45-4BF2-9961-6B154D407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4A02-0046-419A-AD4A-45B4E9E2E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2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 U.S. Environmental Protection Agency DELIBERATIVE / CONFIDENTIAL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AA63-D105-4572-ABA7-C3EC5985CA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13" cstate="print"/>
          <a:srcRect b="19598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colorchange_epa_seal pantone trim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39200" y="152400"/>
            <a:ext cx="1828800" cy="1371600"/>
          </a:xfrm>
          <a:prstGeom prst="rect">
            <a:avLst/>
          </a:prstGeom>
          <a:noFill/>
          <a:effectLst>
            <a:outerShdw dist="25399" dir="2700000" algn="ctr" rotWithShape="0">
              <a:srgbClr val="1E1F1F">
                <a:alpha val="81000"/>
              </a:srgbClr>
            </a:outerShdw>
          </a:effectLst>
        </p:spPr>
      </p:pic>
      <p:pic>
        <p:nvPicPr>
          <p:cNvPr id="9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 b="19598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colorchange_epa_seal pantone trim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39200" y="152400"/>
            <a:ext cx="1828800" cy="1371600"/>
          </a:xfrm>
          <a:prstGeom prst="rect">
            <a:avLst/>
          </a:prstGeom>
          <a:noFill/>
          <a:effectLst>
            <a:outerShdw dist="25399" dir="2700000" algn="ctr" rotWithShape="0">
              <a:srgbClr val="1E1F1F">
                <a:alpha val="8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296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245" y="0"/>
            <a:ext cx="10972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Wolverine World Wide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EPA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659" y="1968513"/>
            <a:ext cx="10748682" cy="45047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/>
              <a:t>Erica Aultz – EPA National Priorities List Coordinator</a:t>
            </a:r>
          </a:p>
          <a:p>
            <a:pPr marL="0" indent="0" algn="ctr">
              <a:buNone/>
            </a:pPr>
            <a:r>
              <a:rPr lang="en-US" sz="2800" b="1" dirty="0"/>
              <a:t>Superfund &amp; Emergency Management Division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200" b="1" dirty="0"/>
              <a:t>Agenda</a:t>
            </a:r>
            <a:r>
              <a:rPr lang="en-US" sz="3200" dirty="0"/>
              <a:t>:</a:t>
            </a:r>
          </a:p>
          <a:p>
            <a:r>
              <a:rPr lang="en-US" sz="3200" dirty="0"/>
              <a:t>Personnel Update</a:t>
            </a:r>
          </a:p>
          <a:p>
            <a:r>
              <a:rPr lang="en-US" sz="3200" dirty="0"/>
              <a:t>PFAS Listing Update</a:t>
            </a:r>
          </a:p>
          <a:p>
            <a:r>
              <a:rPr lang="en-US" sz="3200" dirty="0"/>
              <a:t>House Street Disposal Area Update</a:t>
            </a:r>
          </a:p>
          <a:p>
            <a:r>
              <a:rPr lang="en-US" sz="3200" dirty="0"/>
              <a:t>Tannery Update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154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B3783D-EDC9-A57D-9E67-9C055C6E7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51" y="1058548"/>
            <a:ext cx="11363860" cy="5167618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B1D8E632-1EDB-F66B-5EB8-6378D4D74E63}"/>
              </a:ext>
            </a:extLst>
          </p:cNvPr>
          <p:cNvSpPr/>
          <p:nvPr/>
        </p:nvSpPr>
        <p:spPr>
          <a:xfrm rot="8158080">
            <a:off x="6548268" y="3823640"/>
            <a:ext cx="258755" cy="633753"/>
          </a:xfrm>
          <a:prstGeom prst="downArrow">
            <a:avLst>
              <a:gd name="adj1" fmla="val 3298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99C50-0154-ADB2-29E4-936092B20C58}"/>
              </a:ext>
            </a:extLst>
          </p:cNvPr>
          <p:cNvSpPr txBox="1"/>
          <p:nvPr/>
        </p:nvSpPr>
        <p:spPr>
          <a:xfrm>
            <a:off x="6628233" y="4370854"/>
            <a:ext cx="149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are here</a:t>
            </a:r>
          </a:p>
        </p:txBody>
      </p:sp>
    </p:spTree>
    <p:extLst>
      <p:ext uri="{BB962C8B-B14F-4D97-AF65-F5344CB8AC3E}">
        <p14:creationId xmlns:p14="http://schemas.microsoft.com/office/powerpoint/2010/main" val="411365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Tannery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Site Inspection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Draft report is currently under review between EPA and Michigan EGLE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Planned completion date of March 31, 2024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Upon completion, EPA will add report to the site webpage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ffectLst/>
                <a:ea typeface="Calibri" panose="020F0502020204030204" pitchFamily="34" charset="0"/>
              </a:rPr>
              <a:t>Preliminary evaluation shows site can move forward in the process</a:t>
            </a: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46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B3783D-EDC9-A57D-9E67-9C055C6E7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72" y="1346138"/>
            <a:ext cx="11363860" cy="5167618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6E6315BA-D059-CD22-C11A-489DC1A34CD5}"/>
              </a:ext>
            </a:extLst>
          </p:cNvPr>
          <p:cNvSpPr/>
          <p:nvPr/>
        </p:nvSpPr>
        <p:spPr>
          <a:xfrm rot="13267821">
            <a:off x="7323296" y="4185605"/>
            <a:ext cx="258755" cy="661340"/>
          </a:xfrm>
          <a:prstGeom prst="downArrow">
            <a:avLst>
              <a:gd name="adj1" fmla="val 32987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0A51DD-FBC8-0CA3-7527-ADB9A5981596}"/>
              </a:ext>
            </a:extLst>
          </p:cNvPr>
          <p:cNvSpPr txBox="1"/>
          <p:nvPr/>
        </p:nvSpPr>
        <p:spPr>
          <a:xfrm>
            <a:off x="6192057" y="4516275"/>
            <a:ext cx="135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Next step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B84036-4862-DFB6-C803-EB4DD90B9A2B}"/>
              </a:ext>
            </a:extLst>
          </p:cNvPr>
          <p:cNvSpPr txBox="1"/>
          <p:nvPr/>
        </p:nvSpPr>
        <p:spPr>
          <a:xfrm>
            <a:off x="512668" y="0"/>
            <a:ext cx="60948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Tannery – Next Steps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304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Tannery – Next Steps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EPA and EGLE will work together to plan start of next report, also known as an Expanded Site Inspection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Another field sampling event would occur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The subsequent steps, Hazard Ranking System Package and Proposal to the NPL are done with support from the State of Michigan</a:t>
            </a: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02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337" y="3036796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/>
              <a:t>Questions?</a:t>
            </a:r>
            <a:br>
              <a:rPr lang="en-US" sz="3600" dirty="0"/>
            </a:br>
            <a:r>
              <a:rPr lang="en-US" sz="3600" dirty="0"/>
              <a:t>Comments?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Personnel Changes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ffectLst/>
                <a:ea typeface="Calibri" panose="020F0502020204030204" pitchFamily="34" charset="0"/>
              </a:rPr>
              <a:t>Erica Aultz  - new Michigan National Priorities List Coordinator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ffectLst/>
                <a:ea typeface="Calibri" panose="020F0502020204030204" pitchFamily="34" charset="0"/>
              </a:rPr>
              <a:t>Nuria Muñiz – Section Supervisor, Site Assessment and Grants Section</a:t>
            </a: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CERCLA PFAS Update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r>
              <a:rPr lang="en-US" dirty="0"/>
              <a:t>Final CERCLA Hazardous Substance rule for PFOS and PFOA expected in February 2024</a:t>
            </a:r>
          </a:p>
          <a:p>
            <a:endParaRPr lang="en-US" dirty="0"/>
          </a:p>
          <a:p>
            <a:r>
              <a:rPr lang="en-US" dirty="0"/>
              <a:t>April 2023: Advanced Notice of Proposed Rulemaking for additional PFAS, including GenX was released</a:t>
            </a:r>
          </a:p>
          <a:p>
            <a:pPr lvl="1"/>
            <a:r>
              <a:rPr lang="en-US" dirty="0"/>
              <a:t>Public comment closed in June 2023</a:t>
            </a:r>
          </a:p>
          <a:p>
            <a:pPr lvl="1"/>
            <a:r>
              <a:rPr lang="en-US" dirty="0"/>
              <a:t>Notice of Proposed Rulemaking (NPRM) is not known at this time</a:t>
            </a:r>
          </a:p>
          <a:p>
            <a:pPr lvl="1"/>
            <a:endParaRPr lang="en-US" dirty="0"/>
          </a:p>
          <a:p>
            <a:r>
              <a:rPr lang="en-US" dirty="0"/>
              <a:t>Neither site has been evaluated for PFAS under the Site Assessment program</a:t>
            </a:r>
          </a:p>
        </p:txBody>
      </p:sp>
    </p:spTree>
    <p:extLst>
      <p:ext uri="{BB962C8B-B14F-4D97-AF65-F5344CB8AC3E}">
        <p14:creationId xmlns:p14="http://schemas.microsoft.com/office/powerpoint/2010/main" val="12552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1776" y="3024604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/>
              <a:t>Wolverine House Street Disposal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8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B3783D-EDC9-A57D-9E67-9C055C6E7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51" y="1095124"/>
            <a:ext cx="11363860" cy="5167618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B1D8E632-1EDB-F66B-5EB8-6378D4D74E63}"/>
              </a:ext>
            </a:extLst>
          </p:cNvPr>
          <p:cNvSpPr/>
          <p:nvPr/>
        </p:nvSpPr>
        <p:spPr>
          <a:xfrm rot="8158080">
            <a:off x="5049937" y="3823641"/>
            <a:ext cx="258755" cy="633753"/>
          </a:xfrm>
          <a:prstGeom prst="downArrow">
            <a:avLst>
              <a:gd name="adj1" fmla="val 3298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C99C50-0154-ADB2-29E4-936092B20C58}"/>
              </a:ext>
            </a:extLst>
          </p:cNvPr>
          <p:cNvSpPr txBox="1"/>
          <p:nvPr/>
        </p:nvSpPr>
        <p:spPr>
          <a:xfrm>
            <a:off x="4866049" y="4273595"/>
            <a:ext cx="149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are here</a:t>
            </a:r>
          </a:p>
        </p:txBody>
      </p:sp>
    </p:spTree>
    <p:extLst>
      <p:ext uri="{BB962C8B-B14F-4D97-AF65-F5344CB8AC3E}">
        <p14:creationId xmlns:p14="http://schemas.microsoft.com/office/powerpoint/2010/main" val="363677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House Street Disposal Site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Preliminary Assessment report is in final stage of review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ffectLst/>
                <a:ea typeface="Calibri" panose="020F0502020204030204" pitchFamily="34" charset="0"/>
              </a:rPr>
              <a:t>Approval ex</a:t>
            </a: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pected before end of 2023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Final Report will be made available on EPA site webpage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ffectLst/>
                <a:ea typeface="Calibri" panose="020F0502020204030204" pitchFamily="34" charset="0"/>
              </a:rPr>
              <a:t>Based on the preliminary evaluation, Site is eligible to </a:t>
            </a: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move forward to Site Inspection</a:t>
            </a: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4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B3783D-EDC9-A57D-9E67-9C055C6E7B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72" y="1346138"/>
            <a:ext cx="11363860" cy="5167618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6E6315BA-D059-CD22-C11A-489DC1A34CD5}"/>
              </a:ext>
            </a:extLst>
          </p:cNvPr>
          <p:cNvSpPr/>
          <p:nvPr/>
        </p:nvSpPr>
        <p:spPr>
          <a:xfrm rot="13267821">
            <a:off x="5748231" y="4185605"/>
            <a:ext cx="258755" cy="661340"/>
          </a:xfrm>
          <a:prstGeom prst="downArrow">
            <a:avLst>
              <a:gd name="adj1" fmla="val 32987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0A51DD-FBC8-0CA3-7527-ADB9A5981596}"/>
              </a:ext>
            </a:extLst>
          </p:cNvPr>
          <p:cNvSpPr txBox="1"/>
          <p:nvPr/>
        </p:nvSpPr>
        <p:spPr>
          <a:xfrm>
            <a:off x="4571495" y="4516275"/>
            <a:ext cx="135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Next step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B84036-4862-DFB6-C803-EB4DD90B9A2B}"/>
              </a:ext>
            </a:extLst>
          </p:cNvPr>
          <p:cNvSpPr txBox="1"/>
          <p:nvPr/>
        </p:nvSpPr>
        <p:spPr>
          <a:xfrm>
            <a:off x="512668" y="0"/>
            <a:ext cx="60948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House Street Disposal Site – Next Steps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917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Wolverine House Street Disposal Site – Next Steps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Site Inspection involves a field sampling event</a:t>
            </a:r>
          </a:p>
          <a:p>
            <a:pPr lvl="1">
              <a:lnSpc>
                <a:spcPct val="200000"/>
              </a:lnSpc>
              <a:spcBef>
                <a:spcPts val="0"/>
              </a:spcBef>
            </a:pPr>
            <a:r>
              <a:rPr lang="en-US" sz="2500" dirty="0">
                <a:solidFill>
                  <a:srgbClr val="1B1B1B"/>
                </a:solidFill>
                <a:ea typeface="Calibri" panose="020F0502020204030204" pitchFamily="34" charset="0"/>
              </a:rPr>
              <a:t>Planning would factor in historical sampling as well as the current activities presently occuring at the site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800" dirty="0">
                <a:solidFill>
                  <a:srgbClr val="1B1B1B"/>
                </a:solidFill>
                <a:ea typeface="Calibri" panose="020F0502020204030204" pitchFamily="34" charset="0"/>
              </a:rPr>
              <a:t>EPA will work with EGLE as to when to start Site Inspection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en-US" sz="2800" dirty="0">
              <a:solidFill>
                <a:srgbClr val="1B1B1B"/>
              </a:solidFill>
              <a:ea typeface="Calibri" panose="020F0502020204030204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7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7E97-4287-DEA0-EC1D-27F89E854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337" y="3036796"/>
            <a:ext cx="5108448" cy="1231392"/>
          </a:xfrm>
        </p:spPr>
        <p:txBody>
          <a:bodyPr>
            <a:normAutofit/>
          </a:bodyPr>
          <a:lstStyle/>
          <a:p>
            <a:r>
              <a:rPr lang="en-US" sz="3600" dirty="0"/>
              <a:t>Wolverine Tannery</a:t>
            </a:r>
            <a:br>
              <a:rPr lang="en-US" sz="3600" dirty="0"/>
            </a:br>
            <a:r>
              <a:rPr lang="en-US" sz="3600" dirty="0"/>
              <a:t>Site Inspection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4553E-2C19-F741-8953-8AB7889A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2252"/>
            <a:ext cx="10972800" cy="482748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buNone/>
            </a:pPr>
            <a:endParaRPr lang="en-US" dirty="0">
              <a:solidFill>
                <a:srgbClr val="1B1B1B"/>
              </a:solidFill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4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Widescreen</PresentationFormat>
  <Paragraphs>70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Wolverine World Wide EPA Updates</vt:lpstr>
      <vt:lpstr>Personnel Changes</vt:lpstr>
      <vt:lpstr>CERCLA PFAS Update</vt:lpstr>
      <vt:lpstr>Wolverine House Street Disposal Site</vt:lpstr>
      <vt:lpstr>PowerPoint Presentation</vt:lpstr>
      <vt:lpstr>Wolverine House Street Disposal Site</vt:lpstr>
      <vt:lpstr>PowerPoint Presentation</vt:lpstr>
      <vt:lpstr>Wolverine House Street Disposal Site – Next Steps</vt:lpstr>
      <vt:lpstr>Wolverine Tannery Site Inspection</vt:lpstr>
      <vt:lpstr>PowerPoint Presentation</vt:lpstr>
      <vt:lpstr>Wolverine Tannery Site Inspection</vt:lpstr>
      <vt:lpstr>PowerPoint Presentation</vt:lpstr>
      <vt:lpstr>Wolverine Tannery – Next Steps</vt:lpstr>
      <vt:lpstr>Questions? Comments?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2023-11-17T00:36:04Z</dcterms:created>
  <dcterms:modified xsi:type="dcterms:W3CDTF">2023-12-04T20:23:14Z</dcterms:modified>
  <cp:contentStatus/>
</cp:coreProperties>
</file>